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A7EBD-2EB5-4704-A842-AE37817F9F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B4785F-DE1F-48B4-AF48-CB15D2A388D0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853442" name="AutoShape 2"/>
          <p:cNvSpPr>
            <a:spLocks noChangeArrowheads="1"/>
          </p:cNvSpPr>
          <p:nvPr/>
        </p:nvSpPr>
        <p:spPr bwMode="auto">
          <a:xfrm>
            <a:off x="1371600" y="1676400"/>
            <a:ext cx="457200" cy="3581400"/>
          </a:xfrm>
          <a:prstGeom prst="upArrow">
            <a:avLst>
              <a:gd name="adj1" fmla="val 53472"/>
              <a:gd name="adj2" fmla="val 112495"/>
            </a:avLst>
          </a:prstGeom>
          <a:gradFill rotWithShape="1">
            <a:gsLst>
              <a:gs pos="0">
                <a:srgbClr val="765E2F"/>
              </a:gs>
              <a:gs pos="100000">
                <a:srgbClr val="FFCC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53443" name="AutoShape 3"/>
          <p:cNvSpPr>
            <a:spLocks noChangeArrowheads="1"/>
          </p:cNvSpPr>
          <p:nvPr/>
        </p:nvSpPr>
        <p:spPr bwMode="auto">
          <a:xfrm>
            <a:off x="990600" y="1752600"/>
            <a:ext cx="381000" cy="3733800"/>
          </a:xfrm>
          <a:prstGeom prst="downArrow">
            <a:avLst>
              <a:gd name="adj1" fmla="val 66667"/>
              <a:gd name="adj2" fmla="val 111929"/>
            </a:avLst>
          </a:prstGeom>
          <a:gradFill rotWithShape="1">
            <a:gsLst>
              <a:gs pos="0">
                <a:srgbClr val="FFCC66"/>
              </a:gs>
              <a:gs pos="100000">
                <a:srgbClr val="765E2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8485" name="AutoShape 4"/>
          <p:cNvSpPr>
            <a:spLocks noChangeArrowheads="1"/>
          </p:cNvSpPr>
          <p:nvPr/>
        </p:nvSpPr>
        <p:spPr bwMode="auto">
          <a:xfrm>
            <a:off x="2590800" y="1371600"/>
            <a:ext cx="5867400" cy="838200"/>
          </a:xfrm>
          <a:prstGeom prst="rightArrow">
            <a:avLst>
              <a:gd name="adj1" fmla="val 68593"/>
              <a:gd name="adj2" fmla="val 102440"/>
            </a:avLst>
          </a:prstGeom>
          <a:gradFill rotWithShape="1">
            <a:gsLst>
              <a:gs pos="0">
                <a:srgbClr val="FFCC66"/>
              </a:gs>
              <a:gs pos="100000">
                <a:srgbClr val="765E2F"/>
              </a:gs>
            </a:gsLst>
            <a:lin ang="0" scaled="1"/>
          </a:gra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53445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知識管理整體發展模式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62000" y="4343400"/>
            <a:ext cx="7407275" cy="457200"/>
            <a:chOff x="480" y="2736"/>
            <a:chExt cx="4666" cy="288"/>
          </a:xfrm>
        </p:grpSpPr>
        <p:sp>
          <p:nvSpPr>
            <p:cNvPr id="148520" name="Rectangle 7"/>
            <p:cNvSpPr>
              <a:spLocks noChangeArrowheads="1"/>
            </p:cNvSpPr>
            <p:nvPr/>
          </p:nvSpPr>
          <p:spPr bwMode="auto">
            <a:xfrm>
              <a:off x="1690" y="2736"/>
              <a:ext cx="1056" cy="288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流程改造</a:t>
              </a:r>
            </a:p>
          </p:txBody>
        </p:sp>
        <p:sp>
          <p:nvSpPr>
            <p:cNvPr id="148521" name="Rectangle 8"/>
            <p:cNvSpPr>
              <a:spLocks noChangeArrowheads="1"/>
            </p:cNvSpPr>
            <p:nvPr/>
          </p:nvSpPr>
          <p:spPr bwMode="auto">
            <a:xfrm>
              <a:off x="2890" y="2736"/>
              <a:ext cx="1056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流程</a:t>
              </a:r>
              <a:r>
                <a:rPr lang="en-US" altLang="zh-TW" sz="2000" b="1">
                  <a:latin typeface="Times New Roman" pitchFamily="18" charset="0"/>
                  <a:ea typeface="標楷體" pitchFamily="65" charset="-120"/>
                </a:rPr>
                <a:t>e</a:t>
              </a: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化</a:t>
              </a:r>
            </a:p>
          </p:txBody>
        </p:sp>
        <p:sp>
          <p:nvSpPr>
            <p:cNvPr id="148522" name="Rectangle 9"/>
            <p:cNvSpPr>
              <a:spLocks noChangeArrowheads="1"/>
            </p:cNvSpPr>
            <p:nvPr/>
          </p:nvSpPr>
          <p:spPr bwMode="auto">
            <a:xfrm>
              <a:off x="4090" y="2736"/>
              <a:ext cx="1056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營運知識</a:t>
              </a:r>
            </a:p>
          </p:txBody>
        </p:sp>
        <p:sp>
          <p:nvSpPr>
            <p:cNvPr id="148523" name="Text Box 10"/>
            <p:cNvSpPr txBox="1">
              <a:spLocks noChangeArrowheads="1"/>
            </p:cNvSpPr>
            <p:nvPr/>
          </p:nvSpPr>
          <p:spPr bwMode="auto">
            <a:xfrm>
              <a:off x="480" y="2745"/>
              <a:ext cx="762" cy="256"/>
            </a:xfrm>
            <a:prstGeom prst="rect">
              <a:avLst/>
            </a:prstGeom>
            <a:solidFill>
              <a:srgbClr val="6600CC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營運革新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762000" y="3657600"/>
            <a:ext cx="7407275" cy="457200"/>
            <a:chOff x="480" y="2304"/>
            <a:chExt cx="4666" cy="288"/>
          </a:xfrm>
        </p:grpSpPr>
        <p:sp>
          <p:nvSpPr>
            <p:cNvPr id="148516" name="Rectangle 12"/>
            <p:cNvSpPr>
              <a:spLocks noChangeArrowheads="1"/>
            </p:cNvSpPr>
            <p:nvPr/>
          </p:nvSpPr>
          <p:spPr bwMode="auto">
            <a:xfrm>
              <a:off x="1690" y="2304"/>
              <a:ext cx="1056" cy="288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團隊領導</a:t>
              </a:r>
            </a:p>
          </p:txBody>
        </p:sp>
        <p:sp>
          <p:nvSpPr>
            <p:cNvPr id="148517" name="Rectangle 13"/>
            <p:cNvSpPr>
              <a:spLocks noChangeArrowheads="1"/>
            </p:cNvSpPr>
            <p:nvPr/>
          </p:nvSpPr>
          <p:spPr bwMode="auto">
            <a:xfrm>
              <a:off x="2890" y="2304"/>
              <a:ext cx="1056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管控</a:t>
              </a:r>
              <a:r>
                <a:rPr lang="en-US" altLang="zh-TW" sz="2000" b="1">
                  <a:latin typeface="Times New Roman" pitchFamily="18" charset="0"/>
                  <a:ea typeface="標楷體" pitchFamily="65" charset="-120"/>
                </a:rPr>
                <a:t>e</a:t>
              </a: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化</a:t>
              </a:r>
            </a:p>
          </p:txBody>
        </p:sp>
        <p:sp>
          <p:nvSpPr>
            <p:cNvPr id="148518" name="Rectangle 14"/>
            <p:cNvSpPr>
              <a:spLocks noChangeArrowheads="1"/>
            </p:cNvSpPr>
            <p:nvPr/>
          </p:nvSpPr>
          <p:spPr bwMode="auto">
            <a:xfrm>
              <a:off x="4090" y="2304"/>
              <a:ext cx="1056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領導知識</a:t>
              </a:r>
            </a:p>
          </p:txBody>
        </p:sp>
        <p:sp>
          <p:nvSpPr>
            <p:cNvPr id="148519" name="Text Box 15"/>
            <p:cNvSpPr txBox="1">
              <a:spLocks noChangeArrowheads="1"/>
            </p:cNvSpPr>
            <p:nvPr/>
          </p:nvSpPr>
          <p:spPr bwMode="auto">
            <a:xfrm>
              <a:off x="480" y="2313"/>
              <a:ext cx="762" cy="256"/>
            </a:xfrm>
            <a:prstGeom prst="rect">
              <a:avLst/>
            </a:prstGeom>
            <a:solidFill>
              <a:srgbClr val="6600CC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領導管理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762000" y="3048000"/>
            <a:ext cx="7407275" cy="457200"/>
            <a:chOff x="480" y="1920"/>
            <a:chExt cx="4666" cy="288"/>
          </a:xfrm>
        </p:grpSpPr>
        <p:sp>
          <p:nvSpPr>
            <p:cNvPr id="148512" name="Rectangle 17"/>
            <p:cNvSpPr>
              <a:spLocks noChangeArrowheads="1"/>
            </p:cNvSpPr>
            <p:nvPr/>
          </p:nvSpPr>
          <p:spPr bwMode="auto">
            <a:xfrm>
              <a:off x="1690" y="1920"/>
              <a:ext cx="1056" cy="288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心智超越</a:t>
              </a:r>
            </a:p>
          </p:txBody>
        </p:sp>
        <p:sp>
          <p:nvSpPr>
            <p:cNvPr id="148513" name="Rectangle 18"/>
            <p:cNvSpPr>
              <a:spLocks noChangeArrowheads="1"/>
            </p:cNvSpPr>
            <p:nvPr/>
          </p:nvSpPr>
          <p:spPr bwMode="auto">
            <a:xfrm>
              <a:off x="2890" y="1920"/>
              <a:ext cx="1056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創新</a:t>
              </a:r>
              <a:r>
                <a:rPr lang="en-US" altLang="zh-TW" sz="2000" b="1">
                  <a:latin typeface="Times New Roman" pitchFamily="18" charset="0"/>
                  <a:ea typeface="標楷體" pitchFamily="65" charset="-120"/>
                </a:rPr>
                <a:t>e</a:t>
              </a: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化</a:t>
              </a:r>
            </a:p>
          </p:txBody>
        </p:sp>
        <p:sp>
          <p:nvSpPr>
            <p:cNvPr id="148514" name="Rectangle 19"/>
            <p:cNvSpPr>
              <a:spLocks noChangeArrowheads="1"/>
            </p:cNvSpPr>
            <p:nvPr/>
          </p:nvSpPr>
          <p:spPr bwMode="auto">
            <a:xfrm>
              <a:off x="4090" y="1920"/>
              <a:ext cx="1056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創新知識</a:t>
              </a:r>
            </a:p>
          </p:txBody>
        </p:sp>
        <p:sp>
          <p:nvSpPr>
            <p:cNvPr id="148515" name="Text Box 20"/>
            <p:cNvSpPr txBox="1">
              <a:spLocks noChangeArrowheads="1"/>
            </p:cNvSpPr>
            <p:nvPr/>
          </p:nvSpPr>
          <p:spPr bwMode="auto">
            <a:xfrm>
              <a:off x="480" y="1929"/>
              <a:ext cx="762" cy="256"/>
            </a:xfrm>
            <a:prstGeom prst="rect">
              <a:avLst/>
            </a:prstGeom>
            <a:solidFill>
              <a:srgbClr val="6600CC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文化創新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755650" y="2349500"/>
            <a:ext cx="7407275" cy="457200"/>
            <a:chOff x="480" y="1488"/>
            <a:chExt cx="4666" cy="288"/>
          </a:xfrm>
        </p:grpSpPr>
        <p:sp>
          <p:nvSpPr>
            <p:cNvPr id="148508" name="Rectangle 22"/>
            <p:cNvSpPr>
              <a:spLocks noChangeArrowheads="1"/>
            </p:cNvSpPr>
            <p:nvPr/>
          </p:nvSpPr>
          <p:spPr bwMode="auto">
            <a:xfrm>
              <a:off x="1690" y="1488"/>
              <a:ext cx="1056" cy="288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共創願景</a:t>
              </a:r>
            </a:p>
          </p:txBody>
        </p:sp>
        <p:sp>
          <p:nvSpPr>
            <p:cNvPr id="148509" name="Rectangle 23"/>
            <p:cNvSpPr>
              <a:spLocks noChangeArrowheads="1"/>
            </p:cNvSpPr>
            <p:nvPr/>
          </p:nvSpPr>
          <p:spPr bwMode="auto">
            <a:xfrm>
              <a:off x="2890" y="1488"/>
              <a:ext cx="1056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經營</a:t>
              </a:r>
              <a:r>
                <a:rPr lang="en-US" altLang="zh-TW" sz="2000" b="1">
                  <a:latin typeface="Times New Roman" pitchFamily="18" charset="0"/>
                  <a:ea typeface="標楷體" pitchFamily="65" charset="-120"/>
                </a:rPr>
                <a:t>e</a:t>
              </a: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化</a:t>
              </a:r>
            </a:p>
          </p:txBody>
        </p:sp>
        <p:sp>
          <p:nvSpPr>
            <p:cNvPr id="148510" name="Rectangle 24"/>
            <p:cNvSpPr>
              <a:spLocks noChangeArrowheads="1"/>
            </p:cNvSpPr>
            <p:nvPr/>
          </p:nvSpPr>
          <p:spPr bwMode="auto">
            <a:xfrm>
              <a:off x="4090" y="1488"/>
              <a:ext cx="1056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經營知識</a:t>
              </a:r>
            </a:p>
          </p:txBody>
        </p:sp>
        <p:sp>
          <p:nvSpPr>
            <p:cNvPr id="148511" name="Text Box 25"/>
            <p:cNvSpPr txBox="1">
              <a:spLocks noChangeArrowheads="1"/>
            </p:cNvSpPr>
            <p:nvPr/>
          </p:nvSpPr>
          <p:spPr bwMode="auto">
            <a:xfrm>
              <a:off x="480" y="1497"/>
              <a:ext cx="762" cy="256"/>
            </a:xfrm>
            <a:prstGeom prst="rect">
              <a:avLst/>
            </a:prstGeom>
            <a:solidFill>
              <a:srgbClr val="6600CC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經營發展</a:t>
              </a:r>
            </a:p>
          </p:txBody>
        </p:sp>
      </p:grpSp>
      <p:sp>
        <p:nvSpPr>
          <p:cNvPr id="1853466" name="Text Box 26"/>
          <p:cNvSpPr txBox="1"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zh-TW" altLang="zh-TW" sz="4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ea typeface="標楷體" pitchFamily="65" charset="-120"/>
            </a:endParaRPr>
          </a:p>
        </p:txBody>
      </p:sp>
      <p:sp>
        <p:nvSpPr>
          <p:cNvPr id="148492" name="Text Box 27"/>
          <p:cNvSpPr txBox="1">
            <a:spLocks noChangeArrowheads="1"/>
          </p:cNvSpPr>
          <p:nvPr/>
        </p:nvSpPr>
        <p:spPr bwMode="auto">
          <a:xfrm>
            <a:off x="2895600" y="1600200"/>
            <a:ext cx="1200150" cy="396875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組織發展</a:t>
            </a:r>
          </a:p>
        </p:txBody>
      </p:sp>
      <p:sp>
        <p:nvSpPr>
          <p:cNvPr id="148493" name="Text Box 28"/>
          <p:cNvSpPr txBox="1">
            <a:spLocks noChangeArrowheads="1"/>
          </p:cNvSpPr>
          <p:nvPr/>
        </p:nvSpPr>
        <p:spPr bwMode="auto">
          <a:xfrm>
            <a:off x="4876800" y="1600200"/>
            <a:ext cx="1058863" cy="39687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企業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e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化</a:t>
            </a:r>
          </a:p>
        </p:txBody>
      </p:sp>
      <p:sp>
        <p:nvSpPr>
          <p:cNvPr id="148494" name="Text Box 29"/>
          <p:cNvSpPr txBox="1">
            <a:spLocks noChangeArrowheads="1"/>
          </p:cNvSpPr>
          <p:nvPr/>
        </p:nvSpPr>
        <p:spPr bwMode="auto">
          <a:xfrm>
            <a:off x="6705600" y="1600200"/>
            <a:ext cx="1200150" cy="3968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知識建立</a:t>
            </a:r>
          </a:p>
        </p:txBody>
      </p: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2133600" y="5105400"/>
            <a:ext cx="6477000" cy="838200"/>
            <a:chOff x="1152" y="3216"/>
            <a:chExt cx="4080" cy="528"/>
          </a:xfrm>
        </p:grpSpPr>
        <p:sp>
          <p:nvSpPr>
            <p:cNvPr id="148501" name="Rectangle 31"/>
            <p:cNvSpPr>
              <a:spLocks noChangeArrowheads="1"/>
            </p:cNvSpPr>
            <p:nvPr/>
          </p:nvSpPr>
          <p:spPr bwMode="auto">
            <a:xfrm>
              <a:off x="1152" y="3216"/>
              <a:ext cx="4080" cy="52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sz="2000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知識型</a:t>
              </a:r>
            </a:p>
            <a:p>
              <a:r>
                <a:rPr lang="zh-TW" altLang="en-US" sz="2000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組    織</a:t>
              </a:r>
              <a:endParaRPr lang="zh-TW" altLang="en-US" sz="2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48502" name="Text Box 32"/>
            <p:cNvSpPr txBox="1">
              <a:spLocks noChangeArrowheads="1"/>
            </p:cNvSpPr>
            <p:nvPr/>
          </p:nvSpPr>
          <p:spPr bwMode="auto">
            <a:xfrm>
              <a:off x="1776" y="3264"/>
              <a:ext cx="404" cy="40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命題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界定</a:t>
              </a:r>
            </a:p>
          </p:txBody>
        </p:sp>
        <p:sp>
          <p:nvSpPr>
            <p:cNvPr id="148503" name="Text Box 33"/>
            <p:cNvSpPr txBox="1">
              <a:spLocks noChangeArrowheads="1"/>
            </p:cNvSpPr>
            <p:nvPr/>
          </p:nvSpPr>
          <p:spPr bwMode="auto">
            <a:xfrm>
              <a:off x="2352" y="3264"/>
              <a:ext cx="404" cy="40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解題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目標</a:t>
              </a:r>
            </a:p>
          </p:txBody>
        </p:sp>
        <p:sp>
          <p:nvSpPr>
            <p:cNvPr id="148504" name="Text Box 34"/>
            <p:cNvSpPr txBox="1">
              <a:spLocks noChangeArrowheads="1"/>
            </p:cNvSpPr>
            <p:nvPr/>
          </p:nvSpPr>
          <p:spPr bwMode="auto">
            <a:xfrm>
              <a:off x="2976" y="3264"/>
              <a:ext cx="404" cy="40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研究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方法</a:t>
              </a:r>
            </a:p>
          </p:txBody>
        </p:sp>
        <p:sp>
          <p:nvSpPr>
            <p:cNvPr id="148505" name="Text Box 35"/>
            <p:cNvSpPr txBox="1">
              <a:spLocks noChangeArrowheads="1"/>
            </p:cNvSpPr>
            <p:nvPr/>
          </p:nvSpPr>
          <p:spPr bwMode="auto">
            <a:xfrm>
              <a:off x="3552" y="3264"/>
              <a:ext cx="404" cy="40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解題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方案</a:t>
              </a:r>
            </a:p>
          </p:txBody>
        </p:sp>
        <p:sp>
          <p:nvSpPr>
            <p:cNvPr id="148506" name="Text Box 36"/>
            <p:cNvSpPr txBox="1">
              <a:spLocks noChangeArrowheads="1"/>
            </p:cNvSpPr>
            <p:nvPr/>
          </p:nvSpPr>
          <p:spPr bwMode="auto">
            <a:xfrm>
              <a:off x="4128" y="3264"/>
              <a:ext cx="404" cy="40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分析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驗證</a:t>
              </a:r>
            </a:p>
          </p:txBody>
        </p:sp>
        <p:sp>
          <p:nvSpPr>
            <p:cNvPr id="148507" name="Text Box 37"/>
            <p:cNvSpPr txBox="1">
              <a:spLocks noChangeArrowheads="1"/>
            </p:cNvSpPr>
            <p:nvPr/>
          </p:nvSpPr>
          <p:spPr bwMode="auto">
            <a:xfrm>
              <a:off x="4704" y="3264"/>
              <a:ext cx="404" cy="40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檢討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調整</a:t>
              </a:r>
            </a:p>
          </p:txBody>
        </p:sp>
      </p:grpSp>
      <p:sp>
        <p:nvSpPr>
          <p:cNvPr id="148496" name="Freeform 38"/>
          <p:cNvSpPr>
            <a:spLocks/>
          </p:cNvSpPr>
          <p:nvPr/>
        </p:nvSpPr>
        <p:spPr bwMode="auto">
          <a:xfrm>
            <a:off x="2895600" y="2133600"/>
            <a:ext cx="838200" cy="2590800"/>
          </a:xfrm>
          <a:custGeom>
            <a:avLst/>
            <a:gdLst>
              <a:gd name="T0" fmla="*/ 0 w 528"/>
              <a:gd name="T1" fmla="*/ 2147483647 h 1632"/>
              <a:gd name="T2" fmla="*/ 2147483647 w 528"/>
              <a:gd name="T3" fmla="*/ 2147483647 h 1632"/>
              <a:gd name="T4" fmla="*/ 2147483647 w 528"/>
              <a:gd name="T5" fmla="*/ 2147483647 h 1632"/>
              <a:gd name="T6" fmla="*/ 0 60000 65536"/>
              <a:gd name="T7" fmla="*/ 0 60000 65536"/>
              <a:gd name="T8" fmla="*/ 0 60000 65536"/>
              <a:gd name="T9" fmla="*/ 0 w 528"/>
              <a:gd name="T10" fmla="*/ 0 h 1632"/>
              <a:gd name="T11" fmla="*/ 528 w 528"/>
              <a:gd name="T12" fmla="*/ 1632 h 16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" h="1632">
                <a:moveTo>
                  <a:pt x="0" y="1632"/>
                </a:moveTo>
                <a:cubicBezTo>
                  <a:pt x="124" y="1056"/>
                  <a:pt x="248" y="480"/>
                  <a:pt x="336" y="240"/>
                </a:cubicBezTo>
                <a:cubicBezTo>
                  <a:pt x="424" y="0"/>
                  <a:pt x="496" y="200"/>
                  <a:pt x="528" y="192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853479" name="Oval 39"/>
          <p:cNvSpPr>
            <a:spLocks noChangeArrowheads="1"/>
          </p:cNvSpPr>
          <p:nvPr/>
        </p:nvSpPr>
        <p:spPr bwMode="auto">
          <a:xfrm>
            <a:off x="2843213" y="2565400"/>
            <a:ext cx="360362" cy="358775"/>
          </a:xfrm>
          <a:prstGeom prst="ellipse">
            <a:avLst/>
          </a:prstGeom>
          <a:solidFill>
            <a:srgbClr val="FFFF00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53480" name="Oval 40"/>
          <p:cNvSpPr>
            <a:spLocks noChangeArrowheads="1"/>
          </p:cNvSpPr>
          <p:nvPr/>
        </p:nvSpPr>
        <p:spPr bwMode="auto">
          <a:xfrm>
            <a:off x="3276600" y="2565400"/>
            <a:ext cx="358775" cy="358775"/>
          </a:xfrm>
          <a:prstGeom prst="ellipse">
            <a:avLst/>
          </a:prstGeom>
          <a:solidFill>
            <a:schemeClr val="hlink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53481" name="Freeform 41"/>
          <p:cNvSpPr>
            <a:spLocks/>
          </p:cNvSpPr>
          <p:nvPr/>
        </p:nvSpPr>
        <p:spPr bwMode="auto">
          <a:xfrm>
            <a:off x="3540125" y="2479675"/>
            <a:ext cx="4127500" cy="2268538"/>
          </a:xfrm>
          <a:custGeom>
            <a:avLst/>
            <a:gdLst>
              <a:gd name="T0" fmla="*/ 2147483647 w 2600"/>
              <a:gd name="T1" fmla="*/ 2147483647 h 1429"/>
              <a:gd name="T2" fmla="*/ 2147483647 w 2600"/>
              <a:gd name="T3" fmla="*/ 2147483647 h 1429"/>
              <a:gd name="T4" fmla="*/ 2147483647 w 2600"/>
              <a:gd name="T5" fmla="*/ 2147483647 h 1429"/>
              <a:gd name="T6" fmla="*/ 2147483647 w 2600"/>
              <a:gd name="T7" fmla="*/ 2147483647 h 1429"/>
              <a:gd name="T8" fmla="*/ 2147483647 w 2600"/>
              <a:gd name="T9" fmla="*/ 2147483647 h 1429"/>
              <a:gd name="T10" fmla="*/ 2147483647 w 2600"/>
              <a:gd name="T11" fmla="*/ 2147483647 h 142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00"/>
              <a:gd name="T19" fmla="*/ 0 h 1429"/>
              <a:gd name="T20" fmla="*/ 2600 w 2600"/>
              <a:gd name="T21" fmla="*/ 1429 h 142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00" h="1429">
                <a:moveTo>
                  <a:pt x="106" y="99"/>
                </a:moveTo>
                <a:cubicBezTo>
                  <a:pt x="53" y="764"/>
                  <a:pt x="0" y="1429"/>
                  <a:pt x="151" y="1414"/>
                </a:cubicBezTo>
                <a:cubicBezTo>
                  <a:pt x="302" y="1399"/>
                  <a:pt x="809" y="16"/>
                  <a:pt x="1013" y="8"/>
                </a:cubicBezTo>
                <a:cubicBezTo>
                  <a:pt x="1217" y="0"/>
                  <a:pt x="1180" y="1369"/>
                  <a:pt x="1376" y="1369"/>
                </a:cubicBezTo>
                <a:cubicBezTo>
                  <a:pt x="1572" y="1369"/>
                  <a:pt x="1988" y="8"/>
                  <a:pt x="2192" y="8"/>
                </a:cubicBezTo>
                <a:cubicBezTo>
                  <a:pt x="2396" y="8"/>
                  <a:pt x="2532" y="1142"/>
                  <a:pt x="2600" y="1369"/>
                </a:cubicBezTo>
              </a:path>
            </a:pathLst>
          </a:custGeom>
          <a:noFill/>
          <a:ln w="76200">
            <a:solidFill>
              <a:srgbClr val="FFFF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853482" name="Freeform 42"/>
          <p:cNvSpPr>
            <a:spLocks/>
          </p:cNvSpPr>
          <p:nvPr/>
        </p:nvSpPr>
        <p:spPr bwMode="auto">
          <a:xfrm>
            <a:off x="3167063" y="2371725"/>
            <a:ext cx="4860925" cy="2328863"/>
          </a:xfrm>
          <a:custGeom>
            <a:avLst/>
            <a:gdLst>
              <a:gd name="T0" fmla="*/ 2147483647 w 3062"/>
              <a:gd name="T1" fmla="*/ 2147483647 h 1467"/>
              <a:gd name="T2" fmla="*/ 2147483647 w 3062"/>
              <a:gd name="T3" fmla="*/ 2147483647 h 1467"/>
              <a:gd name="T4" fmla="*/ 2147483647 w 3062"/>
              <a:gd name="T5" fmla="*/ 2147483647 h 1467"/>
              <a:gd name="T6" fmla="*/ 2147483647 w 3062"/>
              <a:gd name="T7" fmla="*/ 2147483647 h 1467"/>
              <a:gd name="T8" fmla="*/ 2147483647 w 3062"/>
              <a:gd name="T9" fmla="*/ 2147483647 h 1467"/>
              <a:gd name="T10" fmla="*/ 2147483647 w 3062"/>
              <a:gd name="T11" fmla="*/ 2147483647 h 1467"/>
              <a:gd name="T12" fmla="*/ 2147483647 w 3062"/>
              <a:gd name="T13" fmla="*/ 2147483647 h 1467"/>
              <a:gd name="T14" fmla="*/ 2147483647 w 3062"/>
              <a:gd name="T15" fmla="*/ 2147483647 h 146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62"/>
              <a:gd name="T25" fmla="*/ 0 h 1467"/>
              <a:gd name="T26" fmla="*/ 3062 w 3062"/>
              <a:gd name="T27" fmla="*/ 1467 h 146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62" h="1467">
                <a:moveTo>
                  <a:pt x="114" y="76"/>
                </a:moveTo>
                <a:cubicBezTo>
                  <a:pt x="1437" y="38"/>
                  <a:pt x="2760" y="0"/>
                  <a:pt x="2745" y="76"/>
                </a:cubicBezTo>
                <a:cubicBezTo>
                  <a:pt x="2730" y="152"/>
                  <a:pt x="8" y="447"/>
                  <a:pt x="23" y="530"/>
                </a:cubicBezTo>
                <a:cubicBezTo>
                  <a:pt x="38" y="613"/>
                  <a:pt x="2835" y="507"/>
                  <a:pt x="2835" y="575"/>
                </a:cubicBezTo>
                <a:cubicBezTo>
                  <a:pt x="2835" y="643"/>
                  <a:pt x="0" y="870"/>
                  <a:pt x="23" y="938"/>
                </a:cubicBezTo>
                <a:cubicBezTo>
                  <a:pt x="46" y="1006"/>
                  <a:pt x="2957" y="908"/>
                  <a:pt x="2972" y="984"/>
                </a:cubicBezTo>
                <a:cubicBezTo>
                  <a:pt x="2987" y="1060"/>
                  <a:pt x="99" y="1317"/>
                  <a:pt x="114" y="1392"/>
                </a:cubicBezTo>
                <a:cubicBezTo>
                  <a:pt x="129" y="1467"/>
                  <a:pt x="2571" y="1430"/>
                  <a:pt x="3062" y="1437"/>
                </a:cubicBez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53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53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22222E-6 C -0.00625 0.13843 -0.0125 0.27686 0.01996 0.27014 C 0.05243 0.26343 0.14913 -0.04004 0.19496 -0.04004 C 0.24079 -0.04004 0.25572 0.26968 0.29496 0.27014 C 0.3342 0.27061 0.39045 -0.03495 0.43003 -0.03657 C 0.46961 -0.03819 0.50104 0.11088 0.53246 0.25996 " pathEditMode="fixed" ptsTypes="aaaaaA">
                                      <p:cBhvr>
                                        <p:cTn id="40" dur="3000" fill="hold"/>
                                        <p:tgtEl>
                                          <p:spTgt spid="18534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9"/>
                                            </p:cond>
                                          </p:stCondLst>
                                        </p:cTn>
                                        <p:tgtEl>
                                          <p:spTgt spid="185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53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22222E-6 C 0.22604 -0.00671 0.45208 -0.0132 0.45 2.22222E-6 C 0.44792 0.01319 -0.01372 0.06551 -0.0125 0.07986 C -0.01128 0.09421 0.45955 0.07315 0.45747 0.08657 C 0.45538 0.1 -0.02587 0.14653 -0.025 0.15995 C -0.02413 0.17338 0.46632 0.14954 0.4625 0.16667 C 0.45868 0.1838 -0.04878 0.24491 -0.04757 0.26319 C -0.04635 0.28148 0.38368 0.2743 0.46997 0.27662 " pathEditMode="relative" ptsTypes="aaaaaaaA">
                                      <p:cBhvr>
                                        <p:cTn id="51" dur="5000" fill="hold"/>
                                        <p:tgtEl>
                                          <p:spTgt spid="18534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0"/>
                                            </p:cond>
                                          </p:stCondLst>
                                        </p:cTn>
                                        <p:tgtEl>
                                          <p:spTgt spid="185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53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53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42" grpId="0" animBg="1"/>
      <p:bldP spid="1853443" grpId="0" animBg="1"/>
      <p:bldP spid="1853479" grpId="0" animBg="1"/>
      <p:bldP spid="1853479" grpId="1" animBg="1"/>
      <p:bldP spid="1853480" grpId="0" animBg="1"/>
      <p:bldP spid="1853480" grpId="1" animBg="1"/>
      <p:bldP spid="1853481" grpId="0" animBg="1"/>
      <p:bldP spid="1853482" grpId="0" animBg="1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68</Words>
  <Application>Microsoft Office PowerPoint</Application>
  <PresentationFormat>如螢幕大小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標楷體</vt:lpstr>
      <vt:lpstr>Arial</vt:lpstr>
      <vt:lpstr>Symbol</vt:lpstr>
      <vt:lpstr>Times New Roman</vt:lpstr>
      <vt:lpstr>教學目標</vt:lpstr>
      <vt:lpstr>知識管理整體發展模式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知識管理整體發展模式</dc:title>
  <dc:creator>Your User Name</dc:creator>
  <cp:lastModifiedBy>George Lee</cp:lastModifiedBy>
  <cp:revision>1</cp:revision>
  <dcterms:created xsi:type="dcterms:W3CDTF">2010-07-15T15:45:01Z</dcterms:created>
  <dcterms:modified xsi:type="dcterms:W3CDTF">2017-09-12T06:44:20Z</dcterms:modified>
</cp:coreProperties>
</file>